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74" r:id="rId3"/>
  </p:sldMasterIdLst>
  <p:sldIdLst>
    <p:sldId id="274" r:id="rId4"/>
    <p:sldId id="272" r:id="rId5"/>
    <p:sldId id="273" r:id="rId6"/>
    <p:sldId id="271" r:id="rId7"/>
    <p:sldId id="275" r:id="rId8"/>
    <p:sldId id="277" r:id="rId9"/>
    <p:sldId id="293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94" r:id="rId18"/>
    <p:sldId id="295" r:id="rId19"/>
    <p:sldId id="296" r:id="rId20"/>
    <p:sldId id="297" r:id="rId21"/>
    <p:sldId id="276" r:id="rId22"/>
    <p:sldId id="288" r:id="rId23"/>
    <p:sldId id="292" r:id="rId24"/>
    <p:sldId id="289" r:id="rId25"/>
    <p:sldId id="290" r:id="rId26"/>
    <p:sldId id="291" r:id="rId27"/>
    <p:sldId id="285" r:id="rId28"/>
    <p:sldId id="286" r:id="rId29"/>
    <p:sldId id="263" r:id="rId30"/>
    <p:sldId id="264" r:id="rId31"/>
    <p:sldId id="256" r:id="rId3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AC00"/>
    <a:srgbClr val="4F81BD"/>
    <a:srgbClr val="FFD653"/>
    <a:srgbClr val="69D8FF"/>
    <a:srgbClr val="4A452A"/>
    <a:srgbClr val="B7DBFF"/>
    <a:srgbClr val="FF7C80"/>
    <a:srgbClr val="9FC6FF"/>
    <a:srgbClr val="FFFF99"/>
    <a:srgbClr val="93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120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7" name="Picture 6" descr="LOGO IIDEA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7" name="Picture 6" descr="LOGO IIDEA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5" name="Picture 4" descr="LOGO IIDEA1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 IIDEA1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5" name="Picture 4" descr="LOGO IIDEA1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6" name="Round Same Side Corner Rectangle 5"/>
          <p:cNvSpPr/>
          <p:nvPr userDrawn="1"/>
        </p:nvSpPr>
        <p:spPr>
          <a:xfrm flipV="1">
            <a:off x="1079612" y="0"/>
            <a:ext cx="6984776" cy="5949280"/>
          </a:xfrm>
          <a:prstGeom prst="round2SameRect">
            <a:avLst>
              <a:gd name="adj1" fmla="val 6420"/>
              <a:gd name="adj2" fmla="val 0"/>
            </a:avLst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  <a:effectLst>
            <a:outerShdw blurRad="508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" name="Round Same Side Corner Rectangle 6"/>
          <p:cNvSpPr/>
          <p:nvPr userDrawn="1"/>
        </p:nvSpPr>
        <p:spPr>
          <a:xfrm flipV="1">
            <a:off x="1187624" y="-133300"/>
            <a:ext cx="6768752" cy="5976664"/>
          </a:xfrm>
          <a:prstGeom prst="round2SameRect">
            <a:avLst>
              <a:gd name="adj1" fmla="val 6420"/>
              <a:gd name="adj2" fmla="val 0"/>
            </a:avLst>
          </a:prstGeom>
          <a:noFill/>
          <a:ln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95DA2-A06C-49B0-8CA9-BF4729AB3C3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22/09/2014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B5BD6-1719-41D8-96F8-CF80E02F78D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 descr="LOGO IIDEA1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14108" y="6237312"/>
            <a:ext cx="1715785" cy="548680"/>
          </a:xfrm>
          <a:prstGeom prst="rect">
            <a:avLst/>
          </a:prstGeom>
        </p:spPr>
      </p:pic>
      <p:sp>
        <p:nvSpPr>
          <p:cNvPr id="6" name="Round Same Side Corner Rectangle 5"/>
          <p:cNvSpPr/>
          <p:nvPr userDrawn="1"/>
        </p:nvSpPr>
        <p:spPr>
          <a:xfrm flipV="1">
            <a:off x="1079612" y="0"/>
            <a:ext cx="6984776" cy="5949280"/>
          </a:xfrm>
          <a:prstGeom prst="round2SameRect">
            <a:avLst>
              <a:gd name="adj1" fmla="val 6420"/>
              <a:gd name="adj2" fmla="val 0"/>
            </a:avLst>
          </a:prstGeom>
          <a:solidFill>
            <a:schemeClr val="accent5">
              <a:lumMod val="75000"/>
              <a:alpha val="69804"/>
            </a:schemeClr>
          </a:solidFill>
          <a:ln>
            <a:noFill/>
          </a:ln>
          <a:effectLst>
            <a:outerShdw blurRad="508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sp>
        <p:nvSpPr>
          <p:cNvPr id="7" name="Round Same Side Corner Rectangle 6"/>
          <p:cNvSpPr/>
          <p:nvPr userDrawn="1"/>
        </p:nvSpPr>
        <p:spPr>
          <a:xfrm flipV="1">
            <a:off x="1187624" y="-133300"/>
            <a:ext cx="6768752" cy="5976664"/>
          </a:xfrm>
          <a:prstGeom prst="round2SameRect">
            <a:avLst>
              <a:gd name="adj1" fmla="val 6420"/>
              <a:gd name="adj2" fmla="val 0"/>
            </a:avLst>
          </a:prstGeom>
          <a:noFill/>
          <a:ln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26" Type="http://schemas.openxmlformats.org/officeDocument/2006/relationships/image" Target="../media/image12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5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png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0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23" Type="http://schemas.openxmlformats.org/officeDocument/2006/relationships/image" Target="../media/image9.png"/><Relationship Id="rId28" Type="http://schemas.openxmlformats.org/officeDocument/2006/relationships/image" Target="../media/image14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22" Type="http://schemas.openxmlformats.org/officeDocument/2006/relationships/image" Target="../media/image8.png"/><Relationship Id="rId27" Type="http://schemas.openxmlformats.org/officeDocument/2006/relationships/image" Target="../media/image1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theme" Target="../theme/theme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/>
          <p:cNvSpPr/>
          <p:nvPr userDrawn="1"/>
        </p:nvSpPr>
        <p:spPr>
          <a:xfrm>
            <a:off x="7164288" y="-1107504"/>
            <a:ext cx="1944216" cy="19442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  <p:sp>
        <p:nvSpPr>
          <p:cNvPr id="34" name="Oval 33"/>
          <p:cNvSpPr/>
          <p:nvPr userDrawn="1"/>
        </p:nvSpPr>
        <p:spPr>
          <a:xfrm>
            <a:off x="683568" y="-634380"/>
            <a:ext cx="1255068" cy="1255068"/>
          </a:xfrm>
          <a:prstGeom prst="ellipse">
            <a:avLst/>
          </a:prstGeom>
          <a:noFill/>
          <a:ln>
            <a:solidFill>
              <a:srgbClr val="FFD6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95DA2-A06C-49B0-8CA9-BF4729AB3C35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B5BD6-1719-41D8-96F8-CF80E02F78D5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7" name="rt_hollow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258" y="857249"/>
            <a:ext cx="504829" cy="504829"/>
          </a:xfrm>
          <a:prstGeom prst="rect">
            <a:avLst/>
          </a:prstGeom>
        </p:spPr>
      </p:pic>
      <p:pic>
        <p:nvPicPr>
          <p:cNvPr id="8" name="rt_medium_dark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138" y="1243017"/>
            <a:ext cx="719133" cy="719133"/>
          </a:xfrm>
          <a:prstGeom prst="rect">
            <a:avLst/>
          </a:prstGeom>
        </p:spPr>
      </p:pic>
      <p:sp>
        <p:nvSpPr>
          <p:cNvPr id="9" name="Oval 8"/>
          <p:cNvSpPr/>
          <p:nvPr userDrawn="1"/>
        </p:nvSpPr>
        <p:spPr>
          <a:xfrm>
            <a:off x="107504" y="692696"/>
            <a:ext cx="1008112" cy="1008112"/>
          </a:xfrm>
          <a:prstGeom prst="ellipse">
            <a:avLst/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  <p:pic>
        <p:nvPicPr>
          <p:cNvPr id="12" name="lft_medium_dark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233364"/>
            <a:ext cx="728663" cy="728663"/>
          </a:xfrm>
          <a:prstGeom prst="rect">
            <a:avLst/>
          </a:prstGeom>
        </p:spPr>
      </p:pic>
      <p:sp>
        <p:nvSpPr>
          <p:cNvPr id="13" name="Donut 12"/>
          <p:cNvSpPr/>
          <p:nvPr userDrawn="1"/>
        </p:nvSpPr>
        <p:spPr>
          <a:xfrm>
            <a:off x="7956376" y="1628800"/>
            <a:ext cx="936104" cy="936104"/>
          </a:xfrm>
          <a:prstGeom prst="donut">
            <a:avLst>
              <a:gd name="adj" fmla="val 21209"/>
            </a:avLst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pic>
        <p:nvPicPr>
          <p:cNvPr id="15" name="lft_upper_solid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5" y="-1209675"/>
            <a:ext cx="1666875" cy="1674774"/>
          </a:xfrm>
          <a:prstGeom prst="rect">
            <a:avLst/>
          </a:prstGeom>
        </p:spPr>
      </p:pic>
      <p:pic>
        <p:nvPicPr>
          <p:cNvPr id="16" name="mid_hollow_med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852" y="1595445"/>
            <a:ext cx="719138" cy="719138"/>
          </a:xfrm>
          <a:prstGeom prst="rect">
            <a:avLst/>
          </a:prstGeom>
        </p:spPr>
      </p:pic>
      <p:pic>
        <p:nvPicPr>
          <p:cNvPr id="17" name="rt_sml_dark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552" y="1293873"/>
            <a:ext cx="323854" cy="323854"/>
          </a:xfrm>
          <a:prstGeom prst="rect">
            <a:avLst/>
          </a:prstGeom>
        </p:spPr>
      </p:pic>
      <p:pic>
        <p:nvPicPr>
          <p:cNvPr id="18" name="rt_medium_solid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588" y="842963"/>
            <a:ext cx="728662" cy="728662"/>
          </a:xfrm>
          <a:prstGeom prst="rect">
            <a:avLst/>
          </a:prstGeom>
        </p:spPr>
      </p:pic>
      <p:pic>
        <p:nvPicPr>
          <p:cNvPr id="19" name="rt_medium_solid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037" y="1976439"/>
            <a:ext cx="498307" cy="498307"/>
          </a:xfrm>
          <a:prstGeom prst="rect">
            <a:avLst/>
          </a:prstGeom>
        </p:spPr>
      </p:pic>
      <p:pic>
        <p:nvPicPr>
          <p:cNvPr id="20" name="rt_sml_dark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162" y="914400"/>
            <a:ext cx="180975" cy="180975"/>
          </a:xfrm>
          <a:prstGeom prst="rect">
            <a:avLst/>
          </a:prstGeom>
        </p:spPr>
      </p:pic>
      <p:pic>
        <p:nvPicPr>
          <p:cNvPr id="22" name="rt_hollow_sml"/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45" y="1016785"/>
            <a:ext cx="438156" cy="438156"/>
          </a:xfrm>
          <a:prstGeom prst="rect">
            <a:avLst/>
          </a:prstGeom>
        </p:spPr>
      </p:pic>
      <p:pic>
        <p:nvPicPr>
          <p:cNvPr id="23" name="rt_lg_hollow"/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277" y="1350172"/>
            <a:ext cx="1264442" cy="1264442"/>
          </a:xfrm>
          <a:prstGeom prst="rect">
            <a:avLst/>
          </a:prstGeom>
        </p:spPr>
      </p:pic>
      <p:pic>
        <p:nvPicPr>
          <p:cNvPr id="24" name="rt_sml_hollow"/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067" y="1712116"/>
            <a:ext cx="171451" cy="171451"/>
          </a:xfrm>
          <a:prstGeom prst="rect">
            <a:avLst/>
          </a:prstGeom>
        </p:spPr>
      </p:pic>
      <p:sp>
        <p:nvSpPr>
          <p:cNvPr id="25" name="Donut 24"/>
          <p:cNvSpPr/>
          <p:nvPr userDrawn="1"/>
        </p:nvSpPr>
        <p:spPr>
          <a:xfrm>
            <a:off x="179512" y="1052736"/>
            <a:ext cx="1224136" cy="1224136"/>
          </a:xfrm>
          <a:prstGeom prst="donut">
            <a:avLst>
              <a:gd name="adj" fmla="val 2120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6" name="Donut 25"/>
          <p:cNvSpPr/>
          <p:nvPr userDrawn="1"/>
        </p:nvSpPr>
        <p:spPr>
          <a:xfrm>
            <a:off x="-324544" y="764704"/>
            <a:ext cx="1368152" cy="1368152"/>
          </a:xfrm>
          <a:prstGeom prst="donut">
            <a:avLst>
              <a:gd name="adj" fmla="val 2120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7" name="Donut 26"/>
          <p:cNvSpPr/>
          <p:nvPr userDrawn="1"/>
        </p:nvSpPr>
        <p:spPr>
          <a:xfrm>
            <a:off x="7452320" y="1988840"/>
            <a:ext cx="1224136" cy="1224136"/>
          </a:xfrm>
          <a:prstGeom prst="donut">
            <a:avLst>
              <a:gd name="adj" fmla="val 2120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8" name="Donut 27"/>
          <p:cNvSpPr/>
          <p:nvPr userDrawn="1"/>
        </p:nvSpPr>
        <p:spPr>
          <a:xfrm>
            <a:off x="7164288" y="1844824"/>
            <a:ext cx="1728192" cy="1728192"/>
          </a:xfrm>
          <a:prstGeom prst="donut">
            <a:avLst>
              <a:gd name="adj" fmla="val 2120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pic>
        <p:nvPicPr>
          <p:cNvPr id="29" name="lft_medium_solid"/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6" y="1200156"/>
            <a:ext cx="714375" cy="714375"/>
          </a:xfrm>
          <a:prstGeom prst="rect">
            <a:avLst/>
          </a:prstGeom>
        </p:spPr>
      </p:pic>
      <p:pic>
        <p:nvPicPr>
          <p:cNvPr id="30" name="lft_sml_solid"/>
          <p:cNvPicPr>
            <a:picLocks noChangeAspect="1"/>
          </p:cNvPicPr>
          <p:nvPr userDrawn="1"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74" y="2000252"/>
            <a:ext cx="319088" cy="319088"/>
          </a:xfrm>
          <a:prstGeom prst="rect">
            <a:avLst/>
          </a:prstGeom>
        </p:spPr>
      </p:pic>
      <p:pic>
        <p:nvPicPr>
          <p:cNvPr id="31" name="lft_sml_solid"/>
          <p:cNvPicPr>
            <a:picLocks noChangeAspect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94" y="945361"/>
            <a:ext cx="521493" cy="521493"/>
          </a:xfrm>
          <a:prstGeom prst="rect">
            <a:avLst/>
          </a:prstGeom>
        </p:spPr>
      </p:pic>
      <p:pic>
        <p:nvPicPr>
          <p:cNvPr id="32" name="left_sml_solid"/>
          <p:cNvPicPr>
            <a:picLocks noChangeAspect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636" y="714286"/>
            <a:ext cx="297652" cy="297652"/>
          </a:xfrm>
          <a:prstGeom prst="rect">
            <a:avLst/>
          </a:prstGeom>
        </p:spPr>
      </p:pic>
      <p:sp>
        <p:nvSpPr>
          <p:cNvPr id="33" name="Oval 32"/>
          <p:cNvSpPr/>
          <p:nvPr userDrawn="1"/>
        </p:nvSpPr>
        <p:spPr>
          <a:xfrm>
            <a:off x="2483768" y="908720"/>
            <a:ext cx="216024" cy="21602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5" name="Oval 34"/>
          <p:cNvSpPr/>
          <p:nvPr userDrawn="1"/>
        </p:nvSpPr>
        <p:spPr>
          <a:xfrm>
            <a:off x="7164288" y="504056"/>
            <a:ext cx="288032" cy="288032"/>
          </a:xfrm>
          <a:prstGeom prst="ellipse">
            <a:avLst/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  <p:sp>
        <p:nvSpPr>
          <p:cNvPr id="36" name="Oval 35"/>
          <p:cNvSpPr/>
          <p:nvPr userDrawn="1"/>
        </p:nvSpPr>
        <p:spPr>
          <a:xfrm>
            <a:off x="8559824" y="-27384"/>
            <a:ext cx="1340768" cy="134076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1" r:id="rId8"/>
    <p:sldLayoutId id="2147483660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7C402-3E0C-4C97-BC0C-64A535B380A1}" type="datetimeFigureOut">
              <a:rPr lang="es-MX" smtClean="0"/>
              <a:pPr/>
              <a:t>22/09/2014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26F02-CF34-4467-889B-AC2574C2FF85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/>
          <p:cNvSpPr/>
          <p:nvPr userDrawn="1"/>
        </p:nvSpPr>
        <p:spPr>
          <a:xfrm>
            <a:off x="7164288" y="-1107504"/>
            <a:ext cx="1944216" cy="19442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  <p:sp>
        <p:nvSpPr>
          <p:cNvPr id="34" name="Oval 33"/>
          <p:cNvSpPr/>
          <p:nvPr userDrawn="1"/>
        </p:nvSpPr>
        <p:spPr>
          <a:xfrm>
            <a:off x="683568" y="-634380"/>
            <a:ext cx="1255068" cy="1255068"/>
          </a:xfrm>
          <a:prstGeom prst="ellipse">
            <a:avLst/>
          </a:prstGeom>
          <a:noFill/>
          <a:ln>
            <a:solidFill>
              <a:srgbClr val="FFD6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MX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MX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95DA2-A06C-49B0-8CA9-BF4729AB3C35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22/09/2014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B5BD6-1719-41D8-96F8-CF80E02F78D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rt_hollow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258" y="857249"/>
            <a:ext cx="504829" cy="504829"/>
          </a:xfrm>
          <a:prstGeom prst="rect">
            <a:avLst/>
          </a:prstGeom>
        </p:spPr>
      </p:pic>
      <p:pic>
        <p:nvPicPr>
          <p:cNvPr id="8" name="rt_medium_dark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138" y="1243017"/>
            <a:ext cx="719133" cy="719133"/>
          </a:xfrm>
          <a:prstGeom prst="rect">
            <a:avLst/>
          </a:prstGeom>
        </p:spPr>
      </p:pic>
      <p:sp>
        <p:nvSpPr>
          <p:cNvPr id="9" name="Oval 8"/>
          <p:cNvSpPr/>
          <p:nvPr userDrawn="1"/>
        </p:nvSpPr>
        <p:spPr>
          <a:xfrm>
            <a:off x="107504" y="692696"/>
            <a:ext cx="1008112" cy="1008112"/>
          </a:xfrm>
          <a:prstGeom prst="ellipse">
            <a:avLst/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  <p:pic>
        <p:nvPicPr>
          <p:cNvPr id="12" name="lft_medium_dark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233364"/>
            <a:ext cx="728663" cy="728663"/>
          </a:xfrm>
          <a:prstGeom prst="rect">
            <a:avLst/>
          </a:prstGeom>
        </p:spPr>
      </p:pic>
      <p:sp>
        <p:nvSpPr>
          <p:cNvPr id="13" name="Donut 12"/>
          <p:cNvSpPr/>
          <p:nvPr userDrawn="1"/>
        </p:nvSpPr>
        <p:spPr>
          <a:xfrm>
            <a:off x="7956376" y="1628800"/>
            <a:ext cx="936104" cy="936104"/>
          </a:xfrm>
          <a:prstGeom prst="donut">
            <a:avLst>
              <a:gd name="adj" fmla="val 21209"/>
            </a:avLst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black"/>
              </a:solidFill>
            </a:endParaRPr>
          </a:p>
        </p:txBody>
      </p:sp>
      <p:pic>
        <p:nvPicPr>
          <p:cNvPr id="15" name="lft_upper_solid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5" y="-1209675"/>
            <a:ext cx="1666875" cy="1674774"/>
          </a:xfrm>
          <a:prstGeom prst="rect">
            <a:avLst/>
          </a:prstGeom>
        </p:spPr>
      </p:pic>
      <p:pic>
        <p:nvPicPr>
          <p:cNvPr id="16" name="mid_hollow_med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852" y="1595445"/>
            <a:ext cx="719138" cy="719138"/>
          </a:xfrm>
          <a:prstGeom prst="rect">
            <a:avLst/>
          </a:prstGeom>
        </p:spPr>
      </p:pic>
      <p:pic>
        <p:nvPicPr>
          <p:cNvPr id="17" name="rt_sml_dark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552" y="1293873"/>
            <a:ext cx="323854" cy="323854"/>
          </a:xfrm>
          <a:prstGeom prst="rect">
            <a:avLst/>
          </a:prstGeom>
        </p:spPr>
      </p:pic>
      <p:pic>
        <p:nvPicPr>
          <p:cNvPr id="18" name="rt_medium_solid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588" y="842963"/>
            <a:ext cx="728662" cy="728662"/>
          </a:xfrm>
          <a:prstGeom prst="rect">
            <a:avLst/>
          </a:prstGeom>
        </p:spPr>
      </p:pic>
      <p:pic>
        <p:nvPicPr>
          <p:cNvPr id="19" name="rt_medium_solid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037" y="1976439"/>
            <a:ext cx="498307" cy="498307"/>
          </a:xfrm>
          <a:prstGeom prst="rect">
            <a:avLst/>
          </a:prstGeom>
        </p:spPr>
      </p:pic>
      <p:pic>
        <p:nvPicPr>
          <p:cNvPr id="20" name="rt_sml_dark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162" y="914400"/>
            <a:ext cx="180975" cy="180975"/>
          </a:xfrm>
          <a:prstGeom prst="rect">
            <a:avLst/>
          </a:prstGeom>
        </p:spPr>
      </p:pic>
      <p:pic>
        <p:nvPicPr>
          <p:cNvPr id="22" name="rt_hollow_sml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45" y="1016785"/>
            <a:ext cx="438156" cy="438156"/>
          </a:xfrm>
          <a:prstGeom prst="rect">
            <a:avLst/>
          </a:prstGeom>
        </p:spPr>
      </p:pic>
      <p:pic>
        <p:nvPicPr>
          <p:cNvPr id="23" name="rt_lg_hollow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277" y="1350172"/>
            <a:ext cx="1264442" cy="1264442"/>
          </a:xfrm>
          <a:prstGeom prst="rect">
            <a:avLst/>
          </a:prstGeom>
        </p:spPr>
      </p:pic>
      <p:pic>
        <p:nvPicPr>
          <p:cNvPr id="24" name="rt_sml_hollow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067" y="1712116"/>
            <a:ext cx="171451" cy="171451"/>
          </a:xfrm>
          <a:prstGeom prst="rect">
            <a:avLst/>
          </a:prstGeom>
        </p:spPr>
      </p:pic>
      <p:sp>
        <p:nvSpPr>
          <p:cNvPr id="25" name="Donut 24"/>
          <p:cNvSpPr/>
          <p:nvPr userDrawn="1"/>
        </p:nvSpPr>
        <p:spPr>
          <a:xfrm>
            <a:off x="179512" y="1052736"/>
            <a:ext cx="1224136" cy="1224136"/>
          </a:xfrm>
          <a:prstGeom prst="donut">
            <a:avLst>
              <a:gd name="adj" fmla="val 2120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black"/>
              </a:solidFill>
            </a:endParaRPr>
          </a:p>
        </p:txBody>
      </p:sp>
      <p:sp>
        <p:nvSpPr>
          <p:cNvPr id="26" name="Donut 25"/>
          <p:cNvSpPr/>
          <p:nvPr userDrawn="1"/>
        </p:nvSpPr>
        <p:spPr>
          <a:xfrm>
            <a:off x="-324544" y="764704"/>
            <a:ext cx="1368152" cy="1368152"/>
          </a:xfrm>
          <a:prstGeom prst="donut">
            <a:avLst>
              <a:gd name="adj" fmla="val 2120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black"/>
              </a:solidFill>
            </a:endParaRPr>
          </a:p>
        </p:txBody>
      </p:sp>
      <p:sp>
        <p:nvSpPr>
          <p:cNvPr id="27" name="Donut 26"/>
          <p:cNvSpPr/>
          <p:nvPr userDrawn="1"/>
        </p:nvSpPr>
        <p:spPr>
          <a:xfrm>
            <a:off x="7452320" y="1988840"/>
            <a:ext cx="1224136" cy="1224136"/>
          </a:xfrm>
          <a:prstGeom prst="donut">
            <a:avLst>
              <a:gd name="adj" fmla="val 2120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black"/>
              </a:solidFill>
            </a:endParaRPr>
          </a:p>
        </p:txBody>
      </p:sp>
      <p:sp>
        <p:nvSpPr>
          <p:cNvPr id="28" name="Donut 27"/>
          <p:cNvSpPr/>
          <p:nvPr userDrawn="1"/>
        </p:nvSpPr>
        <p:spPr>
          <a:xfrm>
            <a:off x="7164288" y="1844824"/>
            <a:ext cx="1728192" cy="1728192"/>
          </a:xfrm>
          <a:prstGeom prst="donut">
            <a:avLst>
              <a:gd name="adj" fmla="val 2120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black"/>
              </a:solidFill>
            </a:endParaRPr>
          </a:p>
        </p:txBody>
      </p:sp>
      <p:pic>
        <p:nvPicPr>
          <p:cNvPr id="29" name="lft_medium_solid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6" y="1200156"/>
            <a:ext cx="714375" cy="714375"/>
          </a:xfrm>
          <a:prstGeom prst="rect">
            <a:avLst/>
          </a:prstGeom>
        </p:spPr>
      </p:pic>
      <p:pic>
        <p:nvPicPr>
          <p:cNvPr id="30" name="lft_sml_solid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74" y="2000252"/>
            <a:ext cx="319088" cy="319088"/>
          </a:xfrm>
          <a:prstGeom prst="rect">
            <a:avLst/>
          </a:prstGeom>
        </p:spPr>
      </p:pic>
      <p:pic>
        <p:nvPicPr>
          <p:cNvPr id="31" name="lft_sml_solid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94" y="945361"/>
            <a:ext cx="521493" cy="521493"/>
          </a:xfrm>
          <a:prstGeom prst="rect">
            <a:avLst/>
          </a:prstGeom>
        </p:spPr>
      </p:pic>
      <p:pic>
        <p:nvPicPr>
          <p:cNvPr id="32" name="left_sml_solid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636" y="714286"/>
            <a:ext cx="297652" cy="297652"/>
          </a:xfrm>
          <a:prstGeom prst="rect">
            <a:avLst/>
          </a:prstGeom>
        </p:spPr>
      </p:pic>
      <p:sp>
        <p:nvSpPr>
          <p:cNvPr id="33" name="Oval 32"/>
          <p:cNvSpPr/>
          <p:nvPr userDrawn="1"/>
        </p:nvSpPr>
        <p:spPr>
          <a:xfrm>
            <a:off x="2483768" y="908720"/>
            <a:ext cx="216024" cy="21602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sp>
        <p:nvSpPr>
          <p:cNvPr id="35" name="Oval 34"/>
          <p:cNvSpPr/>
          <p:nvPr userDrawn="1"/>
        </p:nvSpPr>
        <p:spPr>
          <a:xfrm>
            <a:off x="7164288" y="504056"/>
            <a:ext cx="288032" cy="288032"/>
          </a:xfrm>
          <a:prstGeom prst="ellipse">
            <a:avLst/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  <p:sp>
        <p:nvSpPr>
          <p:cNvPr id="36" name="Oval 35"/>
          <p:cNvSpPr/>
          <p:nvPr userDrawn="1"/>
        </p:nvSpPr>
        <p:spPr>
          <a:xfrm>
            <a:off x="8559824" y="-27384"/>
            <a:ext cx="1340768" cy="1340768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onadis.gob.mx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image" Target="../media/image16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image" Target="../media/image36.jpe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939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MX" sz="5400" b="1" dirty="0" smtClean="0"/>
              <a:t>¿Cómo tratar con una persona con discapacidad?</a:t>
            </a:r>
            <a:endParaRPr lang="es-MX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ropbox\IIDEA-AC\Disenio\Respeto\1661860_467434306691430_46957572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89810"/>
            <a:ext cx="8229600" cy="1143000"/>
          </a:xfrm>
        </p:spPr>
        <p:txBody>
          <a:bodyPr/>
          <a:lstStyle/>
          <a:p>
            <a:r>
              <a:rPr lang="es-MX" dirty="0" smtClean="0"/>
              <a:t>Respeto</a:t>
            </a:r>
            <a:endParaRPr lang="es-MX" dirty="0"/>
          </a:p>
        </p:txBody>
      </p:sp>
      <p:pic>
        <p:nvPicPr>
          <p:cNvPr id="1026" name="Picture 2" descr="D:\Dropbox\IIDEA-AC\Disenio\Respeto\999368_276089759195456_149916532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7032" y="778795"/>
            <a:ext cx="5109936" cy="5872828"/>
          </a:xfrm>
          <a:prstGeom prst="rect">
            <a:avLst/>
          </a:prstGeom>
          <a:noFill/>
        </p:spPr>
      </p:pic>
      <p:pic>
        <p:nvPicPr>
          <p:cNvPr id="4" name="Picture 3" descr="LOGO IIDEA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ropbox\IIDEA-AC\Disenio\Respeto\1075662_266804010161115_1129979322_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790" r="18696"/>
          <a:stretch>
            <a:fillRect/>
          </a:stretch>
        </p:blipFill>
        <p:spPr bwMode="auto">
          <a:xfrm>
            <a:off x="2307772" y="383387"/>
            <a:ext cx="4528457" cy="647461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89810"/>
            <a:ext cx="8229600" cy="1143000"/>
          </a:xfrm>
        </p:spPr>
        <p:txBody>
          <a:bodyPr/>
          <a:lstStyle/>
          <a:p>
            <a:r>
              <a:rPr lang="es-MX" dirty="0" smtClean="0"/>
              <a:t>Respeto</a:t>
            </a:r>
            <a:endParaRPr lang="es-MX" dirty="0"/>
          </a:p>
        </p:txBody>
      </p:sp>
      <p:pic>
        <p:nvPicPr>
          <p:cNvPr id="5" name="Picture 4" descr="LOGO IIDEA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MOTRIZ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2234782"/>
            <a:ext cx="436879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Al conversar por mucho tiempo con una persona que usa silla de ruedas, recuerda sentarte para que tú y ella queden con los ojos al mismo nivel </a:t>
            </a:r>
            <a:br>
              <a:rPr lang="es-MX" sz="2000" dirty="0" smtClean="0"/>
            </a:br>
            <a:r>
              <a:rPr lang="es-MX" sz="2000" dirty="0" smtClean="0"/>
              <a:t>- Nunca muevas la silla de ruedas u otro elemento de apoyo sin antes pedir permiso a la persona</a:t>
            </a:r>
            <a:br>
              <a:rPr lang="es-MX" sz="2000" dirty="0" smtClean="0"/>
            </a:br>
            <a:r>
              <a:rPr lang="es-MX" sz="2000" dirty="0" smtClean="0"/>
              <a:t>- Cuando empujes a una persona sentada en una silla de ruedas y pares para conversar con alguien, acuérdate de girar la silla de frente para que la persona también pueda participar de la conversación</a:t>
            </a:r>
            <a:endParaRPr lang="es-MX" sz="2000" dirty="0"/>
          </a:p>
        </p:txBody>
      </p:sp>
      <p:pic>
        <p:nvPicPr>
          <p:cNvPr id="4098" name="Picture 2" descr="D:\Dropbox\IIDEA-AC\Disenio\Respeto\sexualidad-discapac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7516" y="2958655"/>
            <a:ext cx="4249126" cy="26456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MOTRIZ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2234782"/>
            <a:ext cx="7416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 Si acompañas a una persona con discapacidad que camina despacio, con auxilio o no de aparatos y bastones, procura ir al ritmo de ella </a:t>
            </a:r>
            <a:br>
              <a:rPr lang="es-MX" sz="2000" dirty="0" smtClean="0"/>
            </a:br>
            <a:r>
              <a:rPr lang="es-MX" sz="2000" dirty="0" smtClean="0"/>
              <a:t>- Si presencias una caída de una persona con discapacidad, ofrece ayuda inmediatamente. Pero nunca ayudes sin preguntar cómo debes hacerlo </a:t>
            </a:r>
            <a:endParaRPr lang="es-MX" sz="2000" dirty="0"/>
          </a:p>
        </p:txBody>
      </p:sp>
      <p:pic>
        <p:nvPicPr>
          <p:cNvPr id="5122" name="Picture 2" descr="D:\Dropbox\IIDEA-AC\Disenio\Respeto\stock-footage-man-in-wheelchair-walking-with-doct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8343" y="3893539"/>
            <a:ext cx="4818743" cy="2698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MOTRIZ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2644214"/>
            <a:ext cx="499508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s-MX" sz="2000" dirty="0" smtClean="0"/>
              <a:t>Evita las rutas que tengan más de un escalón, no es digno cargar a una persona en silla de ruedas por una escalera, además de que tanto ella como las personas que se ofrezcan a ayudarla pueden lastimarse.</a:t>
            </a:r>
          </a:p>
          <a:p>
            <a:pPr>
              <a:buFontTx/>
              <a:buChar char="-"/>
            </a:pPr>
            <a:r>
              <a:rPr lang="es-MX" sz="2000" dirty="0" smtClean="0"/>
              <a:t>- Una persona con parálisis cerebral puede tener </a:t>
            </a:r>
            <a:r>
              <a:rPr lang="es-MX" sz="2000" dirty="0" err="1" smtClean="0"/>
              <a:t>diﬁcultades</a:t>
            </a:r>
            <a:r>
              <a:rPr lang="es-MX" sz="2000" dirty="0" smtClean="0"/>
              <a:t> para caminar, puede hacer movimientos involuntarios con piernas y brazos y puede presentar expresiones </a:t>
            </a:r>
            <a:r>
              <a:rPr lang="es-MX" sz="2000" dirty="0" err="1" smtClean="0"/>
              <a:t>especíﬁcas</a:t>
            </a:r>
            <a:r>
              <a:rPr lang="es-MX" sz="2000" dirty="0" smtClean="0"/>
              <a:t> en el rostro. No te intimides con esto, actúa naturalmente.</a:t>
            </a:r>
            <a:endParaRPr lang="es-MX" sz="2000" dirty="0"/>
          </a:p>
        </p:txBody>
      </p:sp>
      <p:pic>
        <p:nvPicPr>
          <p:cNvPr id="1026" name="Picture 2" descr="http://dealforhope.files.wordpress.com/2012/02/wheelchair_and_stairs__2239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5372" y="3224286"/>
            <a:ext cx="3571875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VISUAL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2741596"/>
            <a:ext cx="44849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00"/>
              </a:spcBef>
            </a:pPr>
            <a:r>
              <a:rPr lang="es-MX" sz="2000" dirty="0" smtClean="0"/>
              <a:t>- Identifícate antes de tener un contacto físico </a:t>
            </a:r>
            <a:br>
              <a:rPr lang="es-MX" sz="2000" dirty="0" smtClean="0"/>
            </a:br>
            <a:r>
              <a:rPr lang="es-MX" sz="2000" dirty="0" smtClean="0"/>
              <a:t>- Si tiene problemas para caminar, ofrece tu brazo, no lo tomes del suyo </a:t>
            </a:r>
            <a:br>
              <a:rPr lang="es-MX" sz="2000" dirty="0" smtClean="0"/>
            </a:br>
            <a:r>
              <a:rPr lang="es-MX" sz="2000" dirty="0" smtClean="0"/>
              <a:t>- Camina ligeramente por delante </a:t>
            </a:r>
            <a:br>
              <a:rPr lang="es-MX" sz="2000" dirty="0" smtClean="0"/>
            </a:br>
            <a:r>
              <a:rPr lang="es-MX" sz="2000" dirty="0" smtClean="0"/>
              <a:t>- Utiliza frases como: izquierda, derecha, adelante, atrás </a:t>
            </a:r>
            <a:br>
              <a:rPr lang="es-MX" sz="2000" dirty="0" smtClean="0"/>
            </a:br>
            <a:r>
              <a:rPr lang="es-MX" sz="2000" dirty="0" smtClean="0"/>
              <a:t>- Si es necesario, toma su mano y hazle palpar el objeto </a:t>
            </a:r>
            <a:endParaRPr lang="es-MX" sz="2000" dirty="0"/>
          </a:p>
        </p:txBody>
      </p:sp>
      <p:pic>
        <p:nvPicPr>
          <p:cNvPr id="6146" name="Picture 2" descr="D:\Dropbox\IIDEA-AC\Disenio\Respeto\996656_686623031362656_162040520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2532" y="2532529"/>
            <a:ext cx="4494369" cy="3280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VISUAL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59086" y="3568910"/>
            <a:ext cx="44849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Describe verbalmente los escenarios, por ejemplo alguna grieta en la acera, puertas, objetos que sobresalgan de una pared a la altura de la cabeza como una planta o una lámpara</a:t>
            </a:r>
            <a:br>
              <a:rPr lang="es-MX" sz="2000" dirty="0" smtClean="0"/>
            </a:br>
            <a:r>
              <a:rPr lang="es-MX" sz="2000" dirty="0" smtClean="0"/>
              <a:t>- Procura no utilizar la palabra ¡Cuidado!, ya que no indica a las personas ciegas si deben detenerse, correr, agacharse o saltar</a:t>
            </a:r>
            <a:endParaRPr lang="es-MX" sz="2000" dirty="0"/>
          </a:p>
        </p:txBody>
      </p:sp>
      <p:pic>
        <p:nvPicPr>
          <p:cNvPr id="7170" name="Picture 2" descr="D:\Dropbox\IIDEA-AC\Disenio\Respeto\eca86bd9d54312fd87d5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655" y="1659166"/>
            <a:ext cx="4347773" cy="30289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VISUAL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1257" y="2697157"/>
            <a:ext cx="44849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No dejes sola a la persona con discapacidad visual sin advertírselo antes</a:t>
            </a:r>
            <a:br>
              <a:rPr lang="es-MX" sz="2000" dirty="0" smtClean="0"/>
            </a:br>
            <a:r>
              <a:rPr lang="es-MX" sz="2000" dirty="0" smtClean="0"/>
              <a:t>- Cuida que no haya obstáculos por su camino</a:t>
            </a:r>
            <a:br>
              <a:rPr lang="es-MX" sz="2000" dirty="0" smtClean="0"/>
            </a:br>
            <a:r>
              <a:rPr lang="es-MX" sz="2000" dirty="0" smtClean="0"/>
              <a:t>- Si la persona tiene un perro guía, camina del lado opuesto al del perro </a:t>
            </a:r>
            <a:endParaRPr lang="es-MX" sz="2000" dirty="0"/>
          </a:p>
        </p:txBody>
      </p:sp>
      <p:pic>
        <p:nvPicPr>
          <p:cNvPr id="8194" name="Picture 2" descr="D:\Dropbox\IIDEA-AC\Disenio\Respeto\6636_523263131031981_145708913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99038" y="2703267"/>
            <a:ext cx="3905250" cy="358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VISUAL </a:t>
            </a:r>
            <a:endParaRPr lang="es-MX" dirty="0"/>
          </a:p>
        </p:txBody>
      </p:sp>
      <p:sp>
        <p:nvSpPr>
          <p:cNvPr id="4" name="Rectangle 3"/>
          <p:cNvSpPr/>
          <p:nvPr/>
        </p:nvSpPr>
        <p:spPr>
          <a:xfrm>
            <a:off x="261257" y="2697157"/>
            <a:ext cx="391885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No toques el bastón ni acaricies al perro guía, el perro está trabajando y debe concentrarse</a:t>
            </a:r>
            <a:endParaRPr lang="es-MX" sz="2000" dirty="0"/>
          </a:p>
        </p:txBody>
      </p:sp>
      <p:pic>
        <p:nvPicPr>
          <p:cNvPr id="9218" name="Picture 2" descr="D:\Dropbox\IIDEA-AC\Disenio\Respeto\1499477_712018608823098_378316603_n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65714" y="2563863"/>
            <a:ext cx="5864904" cy="4279165"/>
          </a:xfrm>
          <a:prstGeom prst="rect">
            <a:avLst/>
          </a:prstGeom>
          <a:noFill/>
        </p:spPr>
      </p:pic>
      <p:pic>
        <p:nvPicPr>
          <p:cNvPr id="7" name="Picture 6" descr="LOGO IIDEA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INTELECTUAL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2525332"/>
            <a:ext cx="44849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Las personas con discapacidad intelectual pueden tener limitaciones en la comunicación; utilizar un lenguaje sencillo y claro, instrucciones cortas y ejemplos son de gran utilidad </a:t>
            </a:r>
            <a:br>
              <a:rPr lang="es-MX" sz="2000" dirty="0" smtClean="0"/>
            </a:br>
            <a:r>
              <a:rPr lang="es-MX" sz="2000" dirty="0" smtClean="0"/>
              <a:t>- No es necesario que levantes la voz</a:t>
            </a:r>
            <a:br>
              <a:rPr lang="es-MX" sz="2000" dirty="0" smtClean="0"/>
            </a:br>
            <a:r>
              <a:rPr lang="es-MX" sz="2000" dirty="0" smtClean="0"/>
              <a:t>- A las personas con discapacidad intelectual les puede costar más trabajo entender, la mejor forma de ayudar es siendo amable y utilizando un lenguaje concreto</a:t>
            </a:r>
            <a:endParaRPr lang="es-MX" sz="2000" dirty="0"/>
          </a:p>
        </p:txBody>
      </p:sp>
      <p:pic>
        <p:nvPicPr>
          <p:cNvPr id="10242" name="Picture 2" descr="https://scontent-b-lax.xx.fbcdn.net/hphotos-frc3/t1.0-9/1456032_686688351356124_152587554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9819" y="2813294"/>
            <a:ext cx="4352925" cy="2901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INTELECTUAL </a:t>
            </a:r>
            <a:endParaRPr lang="es-MX" dirty="0"/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570" y="4673447"/>
            <a:ext cx="71700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Los tiempos de las personas con discapacidad intelectual son distintos, aprende a respetarlos</a:t>
            </a:r>
            <a:br>
              <a:rPr lang="es-MX" sz="2000" dirty="0" smtClean="0"/>
            </a:br>
            <a:r>
              <a:rPr lang="es-MX" sz="2000" dirty="0" smtClean="0"/>
              <a:t>- Siempre y en primer lugar hay que preguntar a la persona con discapacidad intelectual lo que desea</a:t>
            </a:r>
            <a:br>
              <a:rPr lang="es-MX" sz="2000" dirty="0" smtClean="0"/>
            </a:br>
            <a:r>
              <a:rPr lang="es-MX" sz="2000" dirty="0" smtClean="0"/>
              <a:t>- Trátalas de acuerdo a su edad cronológica; es decir, no le hables de forma infantil</a:t>
            </a:r>
            <a:endParaRPr lang="es-MX" sz="2000" dirty="0"/>
          </a:p>
        </p:txBody>
      </p:sp>
      <p:pic>
        <p:nvPicPr>
          <p:cNvPr id="58370" name="Picture 2" descr="http://estaticos01.elmundo.es/elmundosalud/imagenes/2010/09/21/neurociencia/1285096118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3845" y="1603568"/>
            <a:ext cx="5316310" cy="2827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DISCAPACIDAD INTELECTUAL </a:t>
            </a:r>
            <a:endParaRPr lang="es-MX" dirty="0"/>
          </a:p>
        </p:txBody>
      </p:sp>
      <p:sp>
        <p:nvSpPr>
          <p:cNvPr id="4" name="Rectangle 3"/>
          <p:cNvSpPr/>
          <p:nvPr/>
        </p:nvSpPr>
        <p:spPr>
          <a:xfrm>
            <a:off x="3788229" y="3439733"/>
            <a:ext cx="518159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Asegúrate que ha comprendido lo que se le quiso decir</a:t>
            </a:r>
            <a:br>
              <a:rPr lang="es-MX" sz="2000" dirty="0" smtClean="0"/>
            </a:br>
            <a:r>
              <a:rPr lang="es-MX" sz="2000" dirty="0" smtClean="0"/>
              <a:t>- Limita la ayuda a lo necesario, procurando así que la persona con discapacidad intelectual se desenvuelva sola en el resto de las actividades</a:t>
            </a:r>
            <a:br>
              <a:rPr lang="es-MX" sz="2000" dirty="0" smtClean="0"/>
            </a:br>
            <a:r>
              <a:rPr lang="es-MX" sz="2000" dirty="0" smtClean="0"/>
              <a:t>- Las personas con discapacidad intelectual dependen de la rutina para desenvolverse en las actividades cotidianas, un cambio en el entorno puede requerir una atención y periodo de adaptación especíﬁcos</a:t>
            </a:r>
            <a:endParaRPr lang="es-MX" sz="2000" dirty="0"/>
          </a:p>
        </p:txBody>
      </p:sp>
      <p:pic>
        <p:nvPicPr>
          <p:cNvPr id="59394" name="Picture 2" descr="http://www.contigosalud.com/files/images/Autis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631" y="1905000"/>
            <a:ext cx="3472997" cy="2480712"/>
          </a:xfrm>
          <a:prstGeom prst="rect">
            <a:avLst/>
          </a:prstGeom>
          <a:noFill/>
        </p:spPr>
      </p:pic>
      <p:pic>
        <p:nvPicPr>
          <p:cNvPr id="7" name="Picture 6" descr="LOGO IIDEA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HIPOACUSIA O SORDA </a:t>
            </a:r>
            <a:endParaRPr lang="es-MX" dirty="0"/>
          </a:p>
        </p:txBody>
      </p:sp>
      <p:sp>
        <p:nvSpPr>
          <p:cNvPr id="4" name="Rectangle 3"/>
          <p:cNvSpPr/>
          <p:nvPr/>
        </p:nvSpPr>
        <p:spPr>
          <a:xfrm>
            <a:off x="3788229" y="3439733"/>
            <a:ext cx="518159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Cuando quieras dirigirte a una persona con hipoacusia, si ella no te está prestando atención, tócala levemente en el hombro.</a:t>
            </a:r>
          </a:p>
          <a:p>
            <a:r>
              <a:rPr lang="es-MX" sz="2000" dirty="0" smtClean="0"/>
              <a:t>- Cuando estés conversando cerca de una persona con hipoacusia, habla de manera clara pronunciando bien las palabras, no de manera exagerada y a un ritmo normal, a no ser que te pida que lo hagas más lento y fuerte.</a:t>
            </a:r>
          </a:p>
          <a:p>
            <a:r>
              <a:rPr lang="es-MX" sz="2000" dirty="0" smtClean="0"/>
              <a:t>- Habla directamente con la persona, no al lado o atrás de ella.</a:t>
            </a:r>
            <a:endParaRPr lang="es-MX" sz="2000" dirty="0"/>
          </a:p>
        </p:txBody>
      </p:sp>
      <p:pic>
        <p:nvPicPr>
          <p:cNvPr id="7" name="Picture 6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  <p:pic>
        <p:nvPicPr>
          <p:cNvPr id="76802" name="Picture 2" descr="https://scontent-b-sjc.xx.fbcdn.net/hphotos-xpa1/t1.0-9/999718_686738098017816_514388900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71" y="2757369"/>
            <a:ext cx="3476625" cy="2600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HIPOACUSIA O SORDA </a:t>
            </a:r>
            <a:endParaRPr lang="es-MX" dirty="0"/>
          </a:p>
        </p:txBody>
      </p:sp>
      <p:sp>
        <p:nvSpPr>
          <p:cNvPr id="4" name="Rectangle 3"/>
          <p:cNvSpPr/>
          <p:nvPr/>
        </p:nvSpPr>
        <p:spPr>
          <a:xfrm>
            <a:off x="313897" y="3589860"/>
            <a:ext cx="845121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Haz que tu boca sea bien visible. No hagas ademanes o te tapes la boca, esto imposibilita la lectura labial.</a:t>
            </a:r>
          </a:p>
          <a:p>
            <a:r>
              <a:rPr lang="es-MX" sz="2000" dirty="0" smtClean="0"/>
              <a:t>- Mientras estés conversando, mantén siempre el contacto visual. - - Si desvías la vista, la persona puede pensar que la conversación terminó.</a:t>
            </a:r>
          </a:p>
          <a:p>
            <a:r>
              <a:rPr lang="es-MX" sz="2000" dirty="0" smtClean="0"/>
              <a:t>- En el caso de una persona sorda, si fuera necesario comunícate a través de lenguaje no verbal. Lo importante es comunicarse. Sin embargo será mejor si puedes hacer uso de un intérprete de Lengua de Señas Mexicana (LSM).</a:t>
            </a:r>
            <a:endParaRPr lang="es-MX" sz="2000" dirty="0"/>
          </a:p>
        </p:txBody>
      </p:sp>
      <p:pic>
        <p:nvPicPr>
          <p:cNvPr id="7" name="Picture 6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HIPOACUSIA O SORDA </a:t>
            </a:r>
            <a:endParaRPr lang="es-MX" dirty="0"/>
          </a:p>
        </p:txBody>
      </p:sp>
      <p:pic>
        <p:nvPicPr>
          <p:cNvPr id="7" name="Picture 6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  <p:pic>
        <p:nvPicPr>
          <p:cNvPr id="77826" name="Picture 2" descr="http://2.bp.blogspot.com/-uDGuc05q2k8/TZE1g4J-dSI/AAAAAAAAAE8/oHRMYxdzjT0/s1600/tablasordo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1883" y="1405719"/>
            <a:ext cx="6560234" cy="48108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CÓMO TRATAR A UNA PERSONA CON HIPOACUSIA O SORDA </a:t>
            </a:r>
            <a:endParaRPr lang="es-MX" dirty="0"/>
          </a:p>
        </p:txBody>
      </p:sp>
      <p:sp>
        <p:nvSpPr>
          <p:cNvPr id="4" name="Rectangle 3"/>
          <p:cNvSpPr/>
          <p:nvPr/>
        </p:nvSpPr>
        <p:spPr>
          <a:xfrm>
            <a:off x="313897" y="1542195"/>
            <a:ext cx="84512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dirty="0" smtClean="0"/>
              <a:t>- Cuando la persona sorda esté acompañada de un intérprete de LSM, dirígete a la persona sorda y no al intérprete.</a:t>
            </a:r>
          </a:p>
          <a:p>
            <a:r>
              <a:rPr lang="es-MX" sz="2000" dirty="0" smtClean="0"/>
              <a:t>- Sé expresivo al hablar. Como las personas sordas no pueden oír cambios en el tono de la voz que indican sentimientos de alegría, tristeza, sarcasmo o seriedad, las expresiones faciales, los gestos y los movimientos de tu cuerpo serán excelentes indicaciones de lo que quieres decir. </a:t>
            </a:r>
            <a:endParaRPr lang="es-MX" sz="2000" dirty="0"/>
          </a:p>
        </p:txBody>
      </p:sp>
      <p:pic>
        <p:nvPicPr>
          <p:cNvPr id="7" name="Picture 6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682" y="6237312"/>
            <a:ext cx="1715785" cy="548680"/>
          </a:xfrm>
          <a:prstGeom prst="rect">
            <a:avLst/>
          </a:prstGeom>
        </p:spPr>
      </p:pic>
      <p:pic>
        <p:nvPicPr>
          <p:cNvPr id="78850" name="Picture 2" descr="http://www.lavozlibre.com/userfiles/2a_decada/image/FOTOS%202011/12%20DICIEMBRE%202011/23%20DICIEMBRE%202011/interpretes%20generalit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6196" y="3517282"/>
            <a:ext cx="5857875" cy="32861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90171" y="2644170"/>
            <a:ext cx="67636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chemeClr val="bg1"/>
                </a:solidFill>
              </a:rPr>
              <a:t>1. Recuerda que una persona con discapacidad tiene los mismos derechos y obligaciones que las demás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 idx="4294967295"/>
          </p:nvPr>
        </p:nvSpPr>
        <p:spPr>
          <a:xfrm>
            <a:off x="1183481" y="274638"/>
            <a:ext cx="6777038" cy="1143000"/>
          </a:xfrm>
        </p:spPr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CÓMO TRATAR A UNA PERSONA CON DISCAPACIDAD  </a:t>
            </a:r>
            <a:endParaRPr lang="es-MX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75656" y="2644170"/>
            <a:ext cx="67781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chemeClr val="bg1"/>
                </a:solidFill>
              </a:rPr>
              <a:t>2. Si no sabes qué hacer o qué decir, deja que la persona con discapacidad te lo indique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75657" y="274638"/>
            <a:ext cx="67781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CÓMO TRATAR A UNA PERSONA CON DISCAPACIDAD  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75656" y="2397949"/>
            <a:ext cx="677817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chemeClr val="bg1"/>
                </a:solidFill>
              </a:rPr>
              <a:t>3. Reacciona con naturalidad, es decir, evita la sobreprotección, mirarlos con miedo, curiosidad y/o lástima; en lugar de eso míralos de frente y a los ojos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75657" y="274638"/>
            <a:ext cx="67781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CÓMO TRATAR A UNA PERSONA CON DISCAPACIDAD  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75656" y="2397949"/>
            <a:ext cx="679268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chemeClr val="bg1"/>
                </a:solidFill>
              </a:rPr>
              <a:t>4. Las personas con discapacidad pueden y quieren tomar sus propias decisiones y asumir la responsabilidad de sus actos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75657" y="274638"/>
            <a:ext cx="67781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CÓMO TRATAR A UNA PERSONA CON DISCAPACIDAD  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75657" y="274638"/>
            <a:ext cx="6778172" cy="1143000"/>
          </a:xfrm>
        </p:spPr>
        <p:txBody>
          <a:bodyPr>
            <a:normAutofit fontScale="90000"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CÓMO TRATAR A UNA PERSONA CON DISCAPACIDAD  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75657" y="2521059"/>
            <a:ext cx="67926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chemeClr val="bg1"/>
                </a:solidFill>
              </a:rPr>
              <a:t>5. Ofrece asistencia si te la piden o si es claramente evidente que la necesita. Pero no te sobrepases y menos aún insistas en ofrecer un servicio que no te han pedido</a:t>
            </a:r>
            <a:endParaRPr lang="es-MX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 IIDEA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20711" y="6237312"/>
            <a:ext cx="1715785" cy="5486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90170" y="2397949"/>
            <a:ext cx="677817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3200" dirty="0" smtClean="0">
                <a:solidFill>
                  <a:schemeClr val="bg1"/>
                </a:solidFill>
              </a:rPr>
              <a:t>6. Cuando quieras alguna información de una persona con discapacidad, dirígete directamente a ella y no a sus acompañantes o intérpretes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75657" y="274638"/>
            <a:ext cx="67781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CÓMO TRATAR A UNA PERSONA CON DISCAPACIDAD  </a:t>
            </a:r>
            <a:endParaRPr kumimoji="0" lang="es-MX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" y="6368837"/>
            <a:ext cx="6472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Material preparado con el apoyo bibliográfico del Consejo Nacional para el Desarrollo y la Inclusión de las Personas con Discapacidad </a:t>
            </a:r>
            <a:r>
              <a:rPr lang="es-MX" sz="1200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conadis.gob.mx</a:t>
            </a:r>
            <a:r>
              <a:rPr lang="es-MX" sz="1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D:\Dropbox\IIDEA-AC\Disenio\Respeto\1011763_10151965760810060_730545506_n.jpg"/>
          <p:cNvPicPr>
            <a:picLocks noChangeAspect="1" noChangeArrowheads="1"/>
          </p:cNvPicPr>
          <p:nvPr/>
        </p:nvPicPr>
        <p:blipFill>
          <a:blip r:embed="rId2" cstate="print"/>
          <a:srcRect r="2196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sangye.it/dalailamanews/wp-content/uploads/2013/06/2013-06-17-sydney-n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599543"/>
            <a:ext cx="4644571" cy="30915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MX" sz="2400" dirty="0" smtClean="0">
                <a:solidFill>
                  <a:schemeClr val="bg1"/>
                </a:solidFill>
              </a:rPr>
              <a:t>"Estamos hechos para buscar la felicidad. Y está claro que los sentimientos de amor, afecto, intimidad y compasión traen consigo la felicidad.” </a:t>
            </a:r>
            <a:br>
              <a:rPr lang="es-MX" sz="2400" dirty="0" smtClean="0">
                <a:solidFill>
                  <a:schemeClr val="bg1"/>
                </a:solidFill>
              </a:rPr>
            </a:br>
            <a:r>
              <a:rPr lang="es-MX" sz="2400" dirty="0" smtClean="0">
                <a:solidFill>
                  <a:schemeClr val="bg1"/>
                </a:solidFill>
              </a:rPr>
              <a:t/>
            </a:r>
            <a:br>
              <a:rPr lang="es-MX" sz="2400" dirty="0" smtClean="0">
                <a:solidFill>
                  <a:schemeClr val="bg1"/>
                </a:solidFill>
              </a:rPr>
            </a:br>
            <a:r>
              <a:rPr lang="es-MX" sz="2400" dirty="0" smtClean="0">
                <a:solidFill>
                  <a:schemeClr val="bg1"/>
                </a:solidFill>
              </a:rPr>
              <a:t>-Dalai Lama</a:t>
            </a:r>
            <a:br>
              <a:rPr lang="es-MX" sz="2400" dirty="0" smtClean="0">
                <a:solidFill>
                  <a:schemeClr val="bg1"/>
                </a:solidFill>
              </a:rPr>
            </a:br>
            <a:r>
              <a:rPr lang="es-MX" sz="2400" dirty="0" smtClean="0">
                <a:solidFill>
                  <a:schemeClr val="bg1"/>
                </a:solidFill>
              </a:rPr>
              <a:t>Premio Nobel de la Paz 1989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FC6FF">
                <a:alpha val="69000"/>
              </a:srgbClr>
            </a:gs>
            <a:gs pos="7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10185" y="300251"/>
            <a:ext cx="650998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Integración Inclusión y Deporte Adaptado, A.C.</a:t>
            </a:r>
          </a:p>
          <a:p>
            <a:pPr algn="ctr"/>
            <a:endParaRPr lang="es-MX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Misión: </a:t>
            </a:r>
          </a:p>
          <a:p>
            <a:pPr algn="ctr"/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una institución en constante transformación que busca facilitar que las personas con discapacidad logren desenvolverse de manera activa a la vida convencional a través de las áreas deportivas, académicas, laborales, culturales, recreativas y de salud.</a:t>
            </a:r>
          </a:p>
          <a:p>
            <a:pPr algn="ctr"/>
            <a:endParaRPr lang="es-MX" sz="2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Visión: </a:t>
            </a:r>
          </a:p>
          <a:p>
            <a:pPr algn="ctr"/>
            <a:r>
              <a:rPr lang="es-MX" sz="2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una institución profesional para apoyar a las personas con discapacidad a lograr su integración y su inclusión a la vida cotidiana con éxito.</a:t>
            </a:r>
          </a:p>
          <a:p>
            <a:pPr algn="ctr"/>
            <a:endParaRPr lang="es-MX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MX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6333" y="3278970"/>
            <a:ext cx="351335" cy="35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FC6FF">
                <a:alpha val="69000"/>
              </a:srgbClr>
            </a:gs>
            <a:gs pos="70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10185" y="763713"/>
            <a:ext cx="650998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Integración Inclusión y Deporte Adaptado, A.C.</a:t>
            </a:r>
          </a:p>
          <a:p>
            <a:endParaRPr lang="es-MX" sz="1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Es una Asociación Civil sin fines de lucro fundada y constituida por personas con discapacidad y  cuyo objetivo es responder de manera seria a las necesidades de las personas con discapacidad. </a:t>
            </a:r>
          </a:p>
          <a:p>
            <a:pPr indent="450850" algn="just"/>
            <a:endParaRPr lang="es-MX" sz="1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Desde esta plataforma buscamos promover y canalizar apoyos para nuestros afiliados y así cooperar con su integración a cualquier actividad de la vida cotidiana, siempre de una forma confiable, honesta y con un alto sentido de responsabilidad social.</a:t>
            </a:r>
          </a:p>
          <a:p>
            <a:pPr algn="just"/>
            <a:endParaRPr lang="es-MX" sz="1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/>
            <a:endParaRPr lang="es-MX" sz="1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/>
            <a:endParaRPr lang="es-MX" sz="1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MX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RFC: IID1301287X4 (donataria autorizada)</a:t>
            </a:r>
          </a:p>
          <a:p>
            <a:pPr algn="just"/>
            <a:r>
              <a:rPr lang="vi-VN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Galeana s/n entre Diego de Montemayor y Matamoros</a:t>
            </a:r>
          </a:p>
          <a:p>
            <a:pPr algn="just"/>
            <a:r>
              <a:rPr lang="vi-VN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Col. Palo Blanco</a:t>
            </a:r>
          </a:p>
          <a:p>
            <a:pPr algn="just"/>
            <a:r>
              <a:rPr lang="vi-VN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San Pedro Garza García N. L.  </a:t>
            </a:r>
          </a:p>
          <a:p>
            <a:pPr algn="just"/>
            <a:r>
              <a:rPr lang="vi-VN" sz="1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C.P. 66236</a:t>
            </a:r>
            <a:endParaRPr lang="es-MX" sz="1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just"/>
            <a:endParaRPr lang="es-MX" sz="1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6333" y="3034775"/>
            <a:ext cx="351335" cy="35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ontent Placeholder 6"/>
          <p:cNvSpPr txBox="1">
            <a:spLocks/>
          </p:cNvSpPr>
          <p:nvPr/>
        </p:nvSpPr>
        <p:spPr>
          <a:xfrm>
            <a:off x="5112568" y="6237312"/>
            <a:ext cx="3635896" cy="57606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r">
              <a:spcBef>
                <a:spcPct val="20000"/>
              </a:spcBef>
              <a:buClr>
                <a:srgbClr val="DEBF22">
                  <a:lumMod val="20000"/>
                  <a:lumOff val="80000"/>
                </a:srgbClr>
              </a:buClr>
              <a:buSzPct val="70000"/>
              <a:defRPr/>
            </a:pPr>
            <a:r>
              <a:rPr lang="en-US" sz="1200" spc="3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Tel. +52 (81) 1949 5947</a:t>
            </a:r>
          </a:p>
          <a:p>
            <a:pPr algn="r">
              <a:spcBef>
                <a:spcPct val="20000"/>
              </a:spcBef>
              <a:buClr>
                <a:srgbClr val="DEBF22">
                  <a:lumMod val="20000"/>
                  <a:lumOff val="80000"/>
                </a:srgbClr>
              </a:buClr>
              <a:buSzPct val="70000"/>
              <a:buFont typeface="Arial" pitchFamily="34" charset="0"/>
              <a:buNone/>
              <a:defRPr/>
            </a:pPr>
            <a:r>
              <a:rPr lang="en-US" sz="1200" spc="3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contacto@iidea-ac.org.mx</a:t>
            </a: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504056" y="6237312"/>
            <a:ext cx="3419872" cy="576064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spcBef>
                <a:spcPct val="20000"/>
              </a:spcBef>
              <a:buClr>
                <a:srgbClr val="DEBF22">
                  <a:lumMod val="20000"/>
                  <a:lumOff val="80000"/>
                </a:srgbClr>
              </a:buClr>
              <a:buSzPct val="70000"/>
              <a:defRPr/>
            </a:pPr>
            <a:r>
              <a:rPr lang="en-US" sz="1200" spc="3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www.iidea-ac.org.mx</a:t>
            </a:r>
          </a:p>
          <a:p>
            <a:pPr>
              <a:spcBef>
                <a:spcPct val="20000"/>
              </a:spcBef>
              <a:buClr>
                <a:srgbClr val="DEBF22">
                  <a:lumMod val="20000"/>
                  <a:lumOff val="80000"/>
                </a:srgbClr>
              </a:buClr>
              <a:buSzPct val="70000"/>
              <a:buFont typeface="Arial" pitchFamily="34" charset="0"/>
              <a:buNone/>
              <a:defRPr/>
            </a:pPr>
            <a:r>
              <a:rPr lang="en-US" sz="1200" spc="3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www.facebook.com/iideaac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09" y="6381328"/>
            <a:ext cx="351335" cy="35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85161" y="6381328"/>
            <a:ext cx="351335" cy="351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\\MINI-DE-FELIPE\ludic\Desktop\_DSC3996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8897" r="6148" b="3801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4" descr="LOGO IIDEA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80369" y="5122624"/>
            <a:ext cx="4686524" cy="1498672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683568" y="-634380"/>
            <a:ext cx="1255068" cy="1255068"/>
          </a:xfrm>
          <a:prstGeom prst="ellipse">
            <a:avLst/>
          </a:prstGeom>
          <a:noFill/>
          <a:ln>
            <a:solidFill>
              <a:srgbClr val="FFD6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rt_hollow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258" y="857249"/>
            <a:ext cx="504829" cy="504829"/>
          </a:xfrm>
          <a:prstGeom prst="rect">
            <a:avLst/>
          </a:prstGeom>
        </p:spPr>
      </p:pic>
      <p:pic>
        <p:nvPicPr>
          <p:cNvPr id="7" name="rt_medium_dark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138" y="1243017"/>
            <a:ext cx="719133" cy="719133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107504" y="692696"/>
            <a:ext cx="1008112" cy="1008112"/>
          </a:xfrm>
          <a:prstGeom prst="ellipse">
            <a:avLst/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  <p:pic>
        <p:nvPicPr>
          <p:cNvPr id="9" name="lft_medium_da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" y="233364"/>
            <a:ext cx="728663" cy="728663"/>
          </a:xfrm>
          <a:prstGeom prst="rect">
            <a:avLst/>
          </a:prstGeom>
        </p:spPr>
      </p:pic>
      <p:sp>
        <p:nvSpPr>
          <p:cNvPr id="10" name="Donut 9"/>
          <p:cNvSpPr/>
          <p:nvPr/>
        </p:nvSpPr>
        <p:spPr>
          <a:xfrm>
            <a:off x="8481032" y="-216024"/>
            <a:ext cx="936104" cy="936104"/>
          </a:xfrm>
          <a:prstGeom prst="donut">
            <a:avLst>
              <a:gd name="adj" fmla="val 21209"/>
            </a:avLst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pic>
        <p:nvPicPr>
          <p:cNvPr id="11" name="lft_upper_solid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5" y="-1209675"/>
            <a:ext cx="1666875" cy="1674774"/>
          </a:xfrm>
          <a:prstGeom prst="rect">
            <a:avLst/>
          </a:prstGeom>
        </p:spPr>
      </p:pic>
      <p:pic>
        <p:nvPicPr>
          <p:cNvPr id="12" name="mid_hollow_med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272" y="666055"/>
            <a:ext cx="719138" cy="719138"/>
          </a:xfrm>
          <a:prstGeom prst="rect">
            <a:avLst/>
          </a:prstGeom>
        </p:spPr>
      </p:pic>
      <p:pic>
        <p:nvPicPr>
          <p:cNvPr id="13" name="rt_sml_dark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552" y="1293873"/>
            <a:ext cx="323854" cy="323854"/>
          </a:xfrm>
          <a:prstGeom prst="rect">
            <a:avLst/>
          </a:prstGeom>
        </p:spPr>
      </p:pic>
      <p:pic>
        <p:nvPicPr>
          <p:cNvPr id="14" name="rt_medium_solid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588" y="842963"/>
            <a:ext cx="728662" cy="728662"/>
          </a:xfrm>
          <a:prstGeom prst="rect">
            <a:avLst/>
          </a:prstGeom>
        </p:spPr>
      </p:pic>
      <p:pic>
        <p:nvPicPr>
          <p:cNvPr id="15" name="rt_medium_solid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421" y="1166971"/>
            <a:ext cx="498307" cy="498307"/>
          </a:xfrm>
          <a:prstGeom prst="rect">
            <a:avLst/>
          </a:prstGeom>
        </p:spPr>
      </p:pic>
      <p:pic>
        <p:nvPicPr>
          <p:cNvPr id="16" name="rt_sml_dark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162" y="914400"/>
            <a:ext cx="180975" cy="180975"/>
          </a:xfrm>
          <a:prstGeom prst="rect">
            <a:avLst/>
          </a:prstGeom>
        </p:spPr>
      </p:pic>
      <p:pic>
        <p:nvPicPr>
          <p:cNvPr id="17" name="rt_hollow_sml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45" y="1016785"/>
            <a:ext cx="438156" cy="438156"/>
          </a:xfrm>
          <a:prstGeom prst="rect">
            <a:avLst/>
          </a:prstGeom>
        </p:spPr>
      </p:pic>
      <p:pic>
        <p:nvPicPr>
          <p:cNvPr id="18" name="rt_lg_hollow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327" y="-632221"/>
            <a:ext cx="1264442" cy="1264442"/>
          </a:xfrm>
          <a:prstGeom prst="rect">
            <a:avLst/>
          </a:prstGeom>
        </p:spPr>
      </p:pic>
      <p:pic>
        <p:nvPicPr>
          <p:cNvPr id="19" name="rt_sml_hollow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4723" y="-132708"/>
            <a:ext cx="171451" cy="171451"/>
          </a:xfrm>
          <a:prstGeom prst="rect">
            <a:avLst/>
          </a:prstGeom>
        </p:spPr>
      </p:pic>
      <p:sp>
        <p:nvSpPr>
          <p:cNvPr id="20" name="Donut 19"/>
          <p:cNvSpPr/>
          <p:nvPr/>
        </p:nvSpPr>
        <p:spPr>
          <a:xfrm>
            <a:off x="179512" y="1052736"/>
            <a:ext cx="1224136" cy="1224136"/>
          </a:xfrm>
          <a:prstGeom prst="donut">
            <a:avLst>
              <a:gd name="adj" fmla="val 2120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1" name="Donut 20"/>
          <p:cNvSpPr/>
          <p:nvPr/>
        </p:nvSpPr>
        <p:spPr>
          <a:xfrm>
            <a:off x="-324544" y="764704"/>
            <a:ext cx="1368152" cy="1368152"/>
          </a:xfrm>
          <a:prstGeom prst="donut">
            <a:avLst>
              <a:gd name="adj" fmla="val 2120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2" name="Donut 21"/>
          <p:cNvSpPr/>
          <p:nvPr/>
        </p:nvSpPr>
        <p:spPr>
          <a:xfrm>
            <a:off x="7976976" y="144016"/>
            <a:ext cx="1224136" cy="1224136"/>
          </a:xfrm>
          <a:prstGeom prst="donut">
            <a:avLst>
              <a:gd name="adj" fmla="val 21209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sp>
        <p:nvSpPr>
          <p:cNvPr id="23" name="Donut 22"/>
          <p:cNvSpPr/>
          <p:nvPr/>
        </p:nvSpPr>
        <p:spPr>
          <a:xfrm>
            <a:off x="7688944" y="0"/>
            <a:ext cx="1728192" cy="1728192"/>
          </a:xfrm>
          <a:prstGeom prst="donut">
            <a:avLst>
              <a:gd name="adj" fmla="val 21209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/>
              </a:solidFill>
            </a:endParaRPr>
          </a:p>
        </p:txBody>
      </p:sp>
      <p:pic>
        <p:nvPicPr>
          <p:cNvPr id="24" name="lft_medium_solid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6" y="1200156"/>
            <a:ext cx="714375" cy="714375"/>
          </a:xfrm>
          <a:prstGeom prst="rect">
            <a:avLst/>
          </a:prstGeom>
        </p:spPr>
      </p:pic>
      <p:pic>
        <p:nvPicPr>
          <p:cNvPr id="25" name="lft_sml_solid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874" y="2000252"/>
            <a:ext cx="319088" cy="319088"/>
          </a:xfrm>
          <a:prstGeom prst="rect">
            <a:avLst/>
          </a:prstGeom>
        </p:spPr>
      </p:pic>
      <p:pic>
        <p:nvPicPr>
          <p:cNvPr id="26" name="lft_sml_solid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94" y="945361"/>
            <a:ext cx="521493" cy="521493"/>
          </a:xfrm>
          <a:prstGeom prst="rect">
            <a:avLst/>
          </a:prstGeom>
        </p:spPr>
      </p:pic>
      <p:pic>
        <p:nvPicPr>
          <p:cNvPr id="27" name="left_sml_solid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636" y="714286"/>
            <a:ext cx="297652" cy="297652"/>
          </a:xfrm>
          <a:prstGeom prst="rect">
            <a:avLst/>
          </a:prstGeom>
        </p:spPr>
      </p:pic>
      <p:sp>
        <p:nvSpPr>
          <p:cNvPr id="28" name="Oval 27"/>
          <p:cNvSpPr/>
          <p:nvPr/>
        </p:nvSpPr>
        <p:spPr>
          <a:xfrm>
            <a:off x="2483768" y="908720"/>
            <a:ext cx="216024" cy="21602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9" name="Oval 28"/>
          <p:cNvSpPr/>
          <p:nvPr/>
        </p:nvSpPr>
        <p:spPr>
          <a:xfrm>
            <a:off x="7164288" y="504056"/>
            <a:ext cx="288032" cy="288032"/>
          </a:xfrm>
          <a:prstGeom prst="ellipse">
            <a:avLst/>
          </a:prstGeom>
          <a:solidFill>
            <a:srgbClr val="FFD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3728</TotalTime>
  <Words>1027</Words>
  <Application>Microsoft Office PowerPoint</Application>
  <PresentationFormat>Presentación en pantalla (4:3)</PresentationFormat>
  <Paragraphs>75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29</vt:i4>
      </vt:variant>
    </vt:vector>
  </HeadingPairs>
  <TitlesOfParts>
    <vt:vector size="32" baseType="lpstr">
      <vt:lpstr>Office Theme</vt:lpstr>
      <vt:lpstr>Custom Design</vt:lpstr>
      <vt:lpstr>2_Office Theme</vt:lpstr>
      <vt:lpstr>¿Cómo tratar con una persona con discapacidad?</vt:lpstr>
      <vt:lpstr>Presentación de PowerPoint</vt:lpstr>
      <vt:lpstr>Respeto</vt:lpstr>
      <vt:lpstr>Respeto</vt:lpstr>
      <vt:lpstr>CÓMO TRATAR A UNA PERSONA CON DISCAPACIDAD MOTRIZ </vt:lpstr>
      <vt:lpstr>CÓMO TRATAR A UNA PERSONA CON DISCAPACIDAD MOTRIZ </vt:lpstr>
      <vt:lpstr>CÓMO TRATAR A UNA PERSONA CON DISCAPACIDAD MOTRIZ </vt:lpstr>
      <vt:lpstr>CÓMO TRATAR A UNA PERSONA CON DISCAPACIDAD VISUAL </vt:lpstr>
      <vt:lpstr>CÓMO TRATAR A UNA PERSONA CON DISCAPACIDAD VISUAL </vt:lpstr>
      <vt:lpstr>CÓMO TRATAR A UNA PERSONA CON DISCAPACIDAD VISUAL </vt:lpstr>
      <vt:lpstr>CÓMO TRATAR A UNA PERSONA CON DISCAPACIDAD VISUAL </vt:lpstr>
      <vt:lpstr>CÓMO TRATAR A UNA PERSONA CON DISCAPACIDAD INTELECTUAL </vt:lpstr>
      <vt:lpstr>CÓMO TRATAR A UNA PERSONA CON DISCAPACIDAD INTELECTUAL </vt:lpstr>
      <vt:lpstr>CÓMO TRATAR A UNA PERSONA CON DISCAPACIDAD INTELECTUAL </vt:lpstr>
      <vt:lpstr>CÓMO TRATAR A UNA PERSONA CON HIPOACUSIA O SORDA </vt:lpstr>
      <vt:lpstr>CÓMO TRATAR A UNA PERSONA CON HIPOACUSIA O SORDA </vt:lpstr>
      <vt:lpstr>CÓMO TRATAR A UNA PERSONA CON HIPOACUSIA O SORDA </vt:lpstr>
      <vt:lpstr>CÓMO TRATAR A UNA PERSONA CON HIPOACUSIA O SORDA </vt:lpstr>
      <vt:lpstr>CÓMO TRATAR A UNA PERSONA CON DISCAPACIDAD  </vt:lpstr>
      <vt:lpstr>Presentación de PowerPoint</vt:lpstr>
      <vt:lpstr>Presentación de PowerPoint</vt:lpstr>
      <vt:lpstr>Presentación de PowerPoint</vt:lpstr>
      <vt:lpstr>CÓMO TRATAR A UNA PERSONA CON DISCAPACIDAD  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Althian</dc:creator>
  <cp:lastModifiedBy>Direccion de Tecnologia</cp:lastModifiedBy>
  <cp:revision>47</cp:revision>
  <dcterms:created xsi:type="dcterms:W3CDTF">2013-03-23T19:22:43Z</dcterms:created>
  <dcterms:modified xsi:type="dcterms:W3CDTF">2014-09-22T15:07:55Z</dcterms:modified>
</cp:coreProperties>
</file>